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729" r:id="rId14"/>
    <p:sldId id="730" r:id="rId15"/>
    <p:sldId id="692" r:id="rId16"/>
    <p:sldId id="731" r:id="rId17"/>
    <p:sldId id="272" r:id="rId18"/>
    <p:sldId id="273" r:id="rId19"/>
    <p:sldId id="274" r:id="rId20"/>
    <p:sldId id="275" r:id="rId21"/>
    <p:sldId id="276" r:id="rId22"/>
    <p:sldId id="277" r:id="rId23"/>
    <p:sldId id="732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733" r:id="rId32"/>
    <p:sldId id="734" r:id="rId33"/>
    <p:sldId id="716" r:id="rId34"/>
    <p:sldId id="71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A70C80C-26FD-4812-B93B-8924CEF5514F}">
          <p14:sldIdLst>
            <p14:sldId id="256"/>
            <p14:sldId id="258"/>
          </p14:sldIdLst>
        </p14:section>
        <p14:section name="Model-View Controller (MVC)" id="{C784EF45-90D0-4E63-9599-F333C6BE27A8}">
          <p14:sldIdLst>
            <p14:sldId id="257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ASP.NET Core Framework" id="{A8D1BA9B-3042-4AC5-9FCA-959CEA50FB43}">
          <p14:sldIdLst>
            <p14:sldId id="265"/>
            <p14:sldId id="266"/>
            <p14:sldId id="267"/>
            <p14:sldId id="729"/>
            <p14:sldId id="730"/>
            <p14:sldId id="692"/>
            <p14:sldId id="731"/>
            <p14:sldId id="272"/>
            <p14:sldId id="273"/>
            <p14:sldId id="274"/>
            <p14:sldId id="275"/>
            <p14:sldId id="276"/>
            <p14:sldId id="277"/>
            <p14:sldId id="732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nclusion" id="{5883268C-528D-4E30-A422-94E243881F11}">
          <p14:sldIdLst>
            <p14:sldId id="284"/>
            <p14:sldId id="733"/>
            <p14:sldId id="734"/>
            <p14:sldId id="716"/>
            <p14:sldId id="7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80" autoAdjust="0"/>
    <p:restoredTop sz="95214" autoAdjust="0"/>
  </p:normalViewPr>
  <p:slideViewPr>
    <p:cSldViewPr showGuides="1">
      <p:cViewPr varScale="1">
        <p:scale>
          <a:sx n="108" d="100"/>
          <a:sy n="108" d="100"/>
        </p:scale>
        <p:origin x="162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29.11.2024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7947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31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1593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F754DF2-BF97-491D-9A03-AB6249B3BB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8291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E4F538C8-64EA-4314-8716-FE878C100A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09204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hyperlink" Target="https://softuni.org/" TargetMode="External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11/29/2024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876471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28" name="Picture SoftUni Mascot" descr="SoftUni mascot">
            <a:hlinkClick r:id="rId2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29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31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32" name="Picture Logo FB" descr="Facebook logo">
            <a:hlinkClick r:id="rId5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20050" y="356343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Logo SoftUni Right" descr="Software University logo">
            <a:hlinkClick r:id="rId7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00" y="1547498"/>
            <a:ext cx="1192055" cy="14738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00" y="5120400"/>
            <a:ext cx="1215000" cy="14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  <p:sldLayoutId id="2147483692" r:id="rId13"/>
    <p:sldLayoutId id="2147483693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localhost:7219/Home/Privac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indeavr.com/careers/" TargetMode="External"/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" Type="http://schemas.openxmlformats.org/officeDocument/2006/relationships/hyperlink" Target="https://en.superhosting.bg/" TargetMode="External"/><Relationship Id="rId21" Type="http://schemas.openxmlformats.org/officeDocument/2006/relationships/hyperlink" Target="https://www.postbank.bg/" TargetMode="External"/><Relationship Id="rId7" Type="http://schemas.openxmlformats.org/officeDocument/2006/relationships/hyperlink" Target="https://bg.coca-colahellenic.com/bg/working-with-us" TargetMode="External"/><Relationship Id="rId12" Type="http://schemas.openxmlformats.org/officeDocument/2006/relationships/image" Target="../media/image61.png"/><Relationship Id="rId17" Type="http://schemas.openxmlformats.org/officeDocument/2006/relationships/hyperlink" Target="https://dxc.com/us/en" TargetMode="External"/><Relationship Id="rId25" Type="http://schemas.openxmlformats.org/officeDocument/2006/relationships/hyperlink" Target="https://ambitioned.com/about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hyperlink" Target="https://smartit.bg/" TargetMode="External"/><Relationship Id="rId24" Type="http://schemas.openxmlformats.org/officeDocument/2006/relationships/image" Target="../media/image67.png"/><Relationship Id="rId5" Type="http://schemas.openxmlformats.org/officeDocument/2006/relationships/hyperlink" Target="https://www.softwaregroup.com/" TargetMode="External"/><Relationship Id="rId15" Type="http://schemas.openxmlformats.org/officeDocument/2006/relationships/hyperlink" Target="https://www.draftkings.com/" TargetMode="External"/><Relationship Id="rId23" Type="http://schemas.openxmlformats.org/officeDocument/2006/relationships/hyperlink" Target="https://www.vivacom.bg/bg/residential/za-nas/za-kompanijata/koi-sme-nie" TargetMode="External"/><Relationship Id="rId10" Type="http://schemas.openxmlformats.org/officeDocument/2006/relationships/image" Target="../media/image60.png"/><Relationship Id="rId19" Type="http://schemas.openxmlformats.org/officeDocument/2006/relationships/hyperlink" Target="https://www.pharvision.ai/careers" TargetMode="External"/><Relationship Id="rId4" Type="http://schemas.openxmlformats.org/officeDocument/2006/relationships/image" Target="../media/image57.png"/><Relationship Id="rId9" Type="http://schemas.openxmlformats.org/officeDocument/2006/relationships/hyperlink" Target="https://createx.bg/" TargetMode="External"/><Relationship Id="rId14" Type="http://schemas.openxmlformats.org/officeDocument/2006/relationships/image" Target="../media/image62.png"/><Relationship Id="rId22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s://www.facebook.com/SoftwareUniversit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MVC, ASP.NET Core, Razor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Web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274962"/>
            <a:ext cx="2951518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https://softuni.org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F37657-577C-400D-AA30-257DE54D4868}"/>
              </a:ext>
            </a:extLst>
          </p:cNvPr>
          <p:cNvGrpSpPr/>
          <p:nvPr/>
        </p:nvGrpSpPr>
        <p:grpSpPr>
          <a:xfrm>
            <a:off x="3094515" y="2363066"/>
            <a:ext cx="5258897" cy="3186892"/>
            <a:chOff x="3027280" y="2351427"/>
            <a:chExt cx="5258897" cy="318689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FB6BC43-3DF3-4762-872A-20D42C222C98}"/>
                </a:ext>
              </a:extLst>
            </p:cNvPr>
            <p:cNvGrpSpPr/>
            <p:nvPr/>
          </p:nvGrpSpPr>
          <p:grpSpPr>
            <a:xfrm>
              <a:off x="3027280" y="2351427"/>
              <a:ext cx="5258897" cy="3186892"/>
              <a:chOff x="3027280" y="2351427"/>
              <a:chExt cx="5258897" cy="318689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1A25CD3-1074-4B23-B37C-7367884A0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7280" y="2351427"/>
                <a:ext cx="5258897" cy="318689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2DD533-0B42-43B1-8284-45E4F5ED8B40}"/>
                  </a:ext>
                </a:extLst>
              </p:cNvPr>
              <p:cNvSpPr txBox="1"/>
              <p:nvPr/>
            </p:nvSpPr>
            <p:spPr>
              <a:xfrm>
                <a:off x="3334871" y="2760639"/>
                <a:ext cx="748553" cy="66836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144000" tIns="108000" rIns="144000" bIns="108000" rtlCol="0"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dirty="0">
                    <a:solidFill>
                      <a:schemeClr val="bg2"/>
                    </a:solidFill>
                  </a:rPr>
                  <a:t>C#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CEC5E5-A11D-40DC-97B1-933639C888CB}"/>
                </a:ext>
              </a:extLst>
            </p:cNvPr>
            <p:cNvSpPr txBox="1"/>
            <p:nvPr/>
          </p:nvSpPr>
          <p:spPr>
            <a:xfrm>
              <a:off x="4598892" y="2478251"/>
              <a:ext cx="748553" cy="66836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dirty="0">
                  <a:solidFill>
                    <a:schemeClr val="bg2"/>
                  </a:solidFill>
                </a:rPr>
                <a:t>JS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324B76-9D34-43EC-BEB4-90C0AE430149}"/>
                </a:ext>
              </a:extLst>
            </p:cNvPr>
            <p:cNvSpPr txBox="1"/>
            <p:nvPr/>
          </p:nvSpPr>
          <p:spPr>
            <a:xfrm>
              <a:off x="6171920" y="2518589"/>
              <a:ext cx="1142999" cy="66836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dirty="0">
                  <a:solidFill>
                    <a:schemeClr val="bg2"/>
                  </a:solidFill>
                </a:rPr>
                <a:t>HTML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910C21-F9C1-462D-868C-A82ED04705E8}"/>
                </a:ext>
              </a:extLst>
            </p:cNvPr>
            <p:cNvSpPr txBox="1"/>
            <p:nvPr/>
          </p:nvSpPr>
          <p:spPr>
            <a:xfrm>
              <a:off x="7271508" y="3094819"/>
              <a:ext cx="926152" cy="66836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dirty="0">
                  <a:solidFill>
                    <a:schemeClr val="bg2"/>
                  </a:solidFill>
                </a:rPr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ASP.NET Core Framework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1277AA-B747-450D-ABE7-DEAC0E7C0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567" y="667871"/>
            <a:ext cx="4132730" cy="413273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Web Application MVC Framework for C# and .NET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94422E-1EDF-4FE3-95DC-B0EDC5CA2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7"/>
            <a:ext cx="9929724" cy="558489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Framework</a:t>
            </a:r>
            <a:r>
              <a:rPr lang="en-US" dirty="0"/>
              <a:t> == set of resources and tools, used as</a:t>
            </a:r>
            <a:br>
              <a:rPr lang="en-US" dirty="0"/>
            </a:br>
            <a:r>
              <a:rPr lang="en-US" dirty="0"/>
              <a:t>base for building a software system 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application 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provides a standard</a:t>
            </a:r>
            <a:br>
              <a:rPr lang="en-US" dirty="0"/>
            </a:br>
            <a:r>
              <a:rPr lang="en-US" dirty="0"/>
              <a:t>way to build and deploy </a:t>
            </a:r>
            <a:r>
              <a:rPr lang="en-US" b="1" dirty="0">
                <a:solidFill>
                  <a:schemeClr val="bg1"/>
                </a:solidFill>
              </a:rPr>
              <a:t>Web applications</a:t>
            </a:r>
          </a:p>
          <a:p>
            <a:pPr>
              <a:lnSpc>
                <a:spcPct val="110000"/>
              </a:lnSpc>
            </a:pPr>
            <a:r>
              <a:rPr lang="en-US" dirty="0"/>
              <a:t>Designed to support the development of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Web services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Web resources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Web APIs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5A1C0-6722-49DD-BB3E-42328BC9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3C146-276C-44BE-84E8-D15879F286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30" y="4041053"/>
            <a:ext cx="2814707" cy="2407587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20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2CDB0-2E36-44FB-85B9-85E0F54EE7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6688" y="1121148"/>
            <a:ext cx="9929724" cy="5276048"/>
          </a:xfrm>
        </p:spPr>
        <p:txBody>
          <a:bodyPr/>
          <a:lstStyle/>
          <a:p>
            <a:pPr lvl="1"/>
            <a:r>
              <a:rPr lang="en-US" sz="3400" dirty="0"/>
              <a:t>Lightweight, open-source and highly testable Web </a:t>
            </a:r>
            <a:br>
              <a:rPr lang="en-US" sz="3400" dirty="0"/>
            </a:br>
            <a:r>
              <a:rPr lang="en-US" sz="3400" dirty="0"/>
              <a:t>application framework </a:t>
            </a:r>
          </a:p>
          <a:p>
            <a:pPr lvl="1"/>
            <a:r>
              <a:rPr lang="en-US" sz="3400" dirty="0"/>
              <a:t>Uses the </a:t>
            </a:r>
            <a:r>
              <a:rPr lang="en-US" sz="3400" b="1" dirty="0">
                <a:solidFill>
                  <a:schemeClr val="bg1"/>
                </a:solidFill>
              </a:rPr>
              <a:t>Model-View-Controller</a:t>
            </a:r>
            <a:r>
              <a:rPr lang="en-US" sz="3400" dirty="0"/>
              <a:t> design pattern</a:t>
            </a:r>
          </a:p>
          <a:p>
            <a:pPr lvl="1"/>
            <a:r>
              <a:rPr lang="en-US" sz="3400" dirty="0"/>
              <a:t>Cross-platform – targeting the .NET Core platform</a:t>
            </a:r>
          </a:p>
          <a:p>
            <a:pPr lvl="2"/>
            <a:r>
              <a:rPr lang="en-US" dirty="0"/>
              <a:t>Runs on multiple operating systems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D16DB6-F6AF-40A5-9230-8EF1CF87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r>
              <a:rPr lang="bg-BG" dirty="0"/>
              <a:t> </a:t>
            </a:r>
            <a:r>
              <a:rPr lang="en-US" dirty="0"/>
              <a:t>MVC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04B9A-C51A-4DC2-83E3-7E6398CDA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61" y="4299720"/>
            <a:ext cx="2563906" cy="2563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5B1D7E-BCA6-4A73-8166-752553A3D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965" y="4374391"/>
            <a:ext cx="3056556" cy="2274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20D59-B987-4ABC-AF3C-0D0653ECCB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4919568"/>
            <a:ext cx="894489" cy="1046276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ASP.NET Core MVC App: Project Type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AE1F19E-E7E1-461F-AF53-77E13A1FD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625710"/>
            <a:ext cx="4589240" cy="137124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8" name="AutoShape 25">
            <a:extLst>
              <a:ext uri="{FF2B5EF4-FFF2-40B4-BE49-F238E27FC236}">
                <a16:creationId xmlns:a16="http://schemas.microsoft.com/office/drawing/2014/main" id="{7DEE753E-F739-446A-9F8D-38BE9FB8B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1830550"/>
            <a:ext cx="2448272" cy="1202993"/>
          </a:xfrm>
          <a:prstGeom prst="wedgeRoundRectCallout">
            <a:avLst>
              <a:gd name="adj1" fmla="val -83306"/>
              <a:gd name="adj2" fmla="val 5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chemeClr val="bg2"/>
                </a:solidFill>
              </a:rPr>
              <a:t>Install this in </a:t>
            </a:r>
            <a:r>
              <a:rPr lang="en-US" sz="2799" b="1" dirty="0">
                <a:solidFill>
                  <a:schemeClr val="bg1"/>
                </a:solidFill>
              </a:rPr>
              <a:t>Visual Studio</a:t>
            </a:r>
            <a:r>
              <a:rPr lang="en-US" sz="2799" b="1" dirty="0">
                <a:solidFill>
                  <a:schemeClr val="bg2"/>
                </a:solidFill>
              </a:rPr>
              <a:t>!</a:t>
            </a:r>
            <a:endParaRPr lang="bg-BG" sz="2799" b="1" dirty="0">
              <a:solidFill>
                <a:schemeClr val="bg2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AC8AD5B-0010-4EF4-AD10-2D9F3D9CF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9CCB3-7BD9-4266-9D33-F864838D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7" y="3284984"/>
            <a:ext cx="11308821" cy="316263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45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45F796-72FC-4D10-A342-395008A4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909" y="1593100"/>
            <a:ext cx="6714831" cy="45718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ASP.NET MVC App: Choose Template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FAF4DF1-6327-4802-A2B2-4DC1EDBD9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6AC2D5E7-3580-459F-812A-B0F9F37FD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97" y="2423127"/>
            <a:ext cx="2808312" cy="1005873"/>
          </a:xfrm>
          <a:prstGeom prst="wedgeRoundRectCallout">
            <a:avLst>
              <a:gd name="adj1" fmla="val 54918"/>
              <a:gd name="adj2" fmla="val 209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Choose the </a:t>
            </a:r>
            <a:r>
              <a:rPr lang="en-US" sz="2400" b="1" dirty="0">
                <a:solidFill>
                  <a:schemeClr val="bg1"/>
                </a:solidFill>
              </a:rPr>
              <a:t>.NET version</a:t>
            </a:r>
            <a:endParaRPr lang="bg-BG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7107F-B5FD-4FCD-A154-8800AEC35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84177-72B2-4AC2-A97D-1B692280B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505" y="1196126"/>
            <a:ext cx="11936990" cy="5561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 the app, by pressing </a:t>
            </a:r>
            <a:r>
              <a:rPr lang="en-US" b="1" dirty="0"/>
              <a:t>[Ctrl + F5]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 the "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Privacy</a:t>
            </a:r>
            <a:r>
              <a:rPr lang="en-US" dirty="0"/>
              <a:t>" page on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https://localhost:7219/Home/Privacy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F33F0-6280-48E0-9AA1-2EFCBCB4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"Privacy" Page in the Browser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30999-E877-4944-B4DA-541596EC9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5074" y="2721551"/>
            <a:ext cx="7001852" cy="380882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6" name="AutoShape 7">
            <a:extLst>
              <a:ext uri="{FF2B5EF4-FFF2-40B4-BE49-F238E27FC236}">
                <a16:creationId xmlns:a16="http://schemas.microsoft.com/office/drawing/2014/main" id="{04ED2E2E-1C95-4C15-AFC9-C64FA0226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8414" y="1149377"/>
            <a:ext cx="3002030" cy="779622"/>
          </a:xfrm>
          <a:prstGeom prst="wedgeRoundRectCallout">
            <a:avLst>
              <a:gd name="adj1" fmla="val -62577"/>
              <a:gd name="adj2" fmla="val 595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The </a:t>
            </a:r>
            <a:r>
              <a:rPr lang="en-US" sz="2400" b="1" noProof="1">
                <a:solidFill>
                  <a:schemeClr val="bg1"/>
                </a:solidFill>
              </a:rPr>
              <a:t>port number </a:t>
            </a:r>
            <a:r>
              <a:rPr lang="en-US" sz="2400" b="1" noProof="1">
                <a:solidFill>
                  <a:schemeClr val="bg2"/>
                </a:solidFill>
              </a:rPr>
              <a:t>is auto-generated</a:t>
            </a:r>
          </a:p>
        </p:txBody>
      </p:sp>
    </p:spTree>
    <p:extLst>
      <p:ext uri="{BB962C8B-B14F-4D97-AF65-F5344CB8AC3E}">
        <p14:creationId xmlns:p14="http://schemas.microsoft.com/office/powerpoint/2010/main" val="324558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504FC1-47DC-4C49-B79D-314EAAD4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144" y="1153700"/>
            <a:ext cx="3711966" cy="567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App: What's Inside?</a:t>
            </a:r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829720" y="1185418"/>
            <a:ext cx="2726534" cy="1218883"/>
          </a:xfrm>
          <a:prstGeom prst="wedgeRoundRectCallout">
            <a:avLst>
              <a:gd name="adj1" fmla="val 73270"/>
              <a:gd name="adj2" fmla="val 41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Static files</a:t>
            </a:r>
            <a:r>
              <a:rPr lang="en-US" sz="2400" b="1" noProof="1">
                <a:solidFill>
                  <a:schemeClr val="bg2"/>
                </a:solidFill>
              </a:rPr>
              <a:t>:</a:t>
            </a:r>
            <a:br>
              <a:rPr lang="en-US" sz="2400" b="1" noProof="1">
                <a:solidFill>
                  <a:schemeClr val="bg2"/>
                </a:solidFill>
              </a:rPr>
            </a:br>
            <a:r>
              <a:rPr lang="en-US" sz="2400" b="1" noProof="1">
                <a:solidFill>
                  <a:schemeClr val="bg2"/>
                </a:solidFill>
              </a:rPr>
              <a:t>CSS styles images, fonts, …</a:t>
            </a:r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879989" y="2665498"/>
            <a:ext cx="2707598" cy="1157622"/>
          </a:xfrm>
          <a:prstGeom prst="wedgeRoundRectCallout">
            <a:avLst>
              <a:gd name="adj1" fmla="val 74835"/>
              <a:gd name="adj2" fmla="val 306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Controller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noProof="1">
                <a:solidFill>
                  <a:schemeClr val="bg2"/>
                </a:solidFill>
              </a:rPr>
              <a:t>classes holding actions</a:t>
            </a: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8064667" y="4502552"/>
            <a:ext cx="3152200" cy="637418"/>
          </a:xfrm>
          <a:prstGeom prst="wedgeRoundRectCallout">
            <a:avLst>
              <a:gd name="adj1" fmla="val -137549"/>
              <a:gd name="adj2" fmla="val -434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Models</a:t>
            </a:r>
            <a:r>
              <a:rPr lang="en-US" sz="2400" b="1" noProof="1">
                <a:solidFill>
                  <a:schemeClr val="bg2"/>
                </a:solidFill>
              </a:rPr>
              <a:t>: view models</a:t>
            </a: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86EDCC44-1E54-4E25-81D4-9E9BE5429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89" y="4159970"/>
            <a:ext cx="2707598" cy="1322583"/>
          </a:xfrm>
          <a:prstGeom prst="wedgeRoundRectCallout">
            <a:avLst>
              <a:gd name="adj1" fmla="val 72543"/>
              <a:gd name="adj2" fmla="val 62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Views</a:t>
            </a:r>
            <a:r>
              <a:rPr lang="en-US" sz="2400" b="1" noProof="1">
                <a:solidFill>
                  <a:schemeClr val="bg2"/>
                </a:solidFill>
              </a:rPr>
              <a:t>:</a:t>
            </a:r>
            <a:br>
              <a:rPr lang="en-US" sz="2400" b="1" noProof="1">
                <a:solidFill>
                  <a:schemeClr val="bg2"/>
                </a:solidFill>
              </a:rPr>
            </a:br>
            <a:r>
              <a:rPr lang="en-US" sz="2400" b="1" noProof="1">
                <a:solidFill>
                  <a:schemeClr val="bg2"/>
                </a:solidFill>
              </a:rPr>
              <a:t>HTML templates</a:t>
            </a:r>
            <a:br>
              <a:rPr lang="en-US" sz="2400" b="1" noProof="1">
                <a:solidFill>
                  <a:schemeClr val="bg2"/>
                </a:solidFill>
              </a:rPr>
            </a:br>
            <a:r>
              <a:rPr lang="en-US" sz="2400" b="1" noProof="1">
                <a:solidFill>
                  <a:schemeClr val="bg2"/>
                </a:solidFill>
              </a:rPr>
              <a:t>for the pages</a:t>
            </a:r>
          </a:p>
        </p:txBody>
      </p:sp>
      <p:sp>
        <p:nvSpPr>
          <p:cNvPr id="24" name="AutoShape 7">
            <a:extLst>
              <a:ext uri="{FF2B5EF4-FFF2-40B4-BE49-F238E27FC236}">
                <a16:creationId xmlns:a16="http://schemas.microsoft.com/office/drawing/2014/main" id="{EDE97DDD-79B6-4534-8384-4D4261051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4667" y="5283492"/>
            <a:ext cx="2793534" cy="1322582"/>
          </a:xfrm>
          <a:prstGeom prst="wedgeRoundRectCallout">
            <a:avLst>
              <a:gd name="adj1" fmla="val -144502"/>
              <a:gd name="adj2" fmla="val -500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Shared views</a:t>
            </a:r>
            <a:r>
              <a:rPr lang="en-US" sz="2400" b="1" noProof="1">
                <a:solidFill>
                  <a:schemeClr val="bg2"/>
                </a:solidFill>
              </a:rPr>
              <a:t>:</a:t>
            </a:r>
            <a:br>
              <a:rPr lang="en-US" sz="2400" b="1" noProof="1">
                <a:solidFill>
                  <a:schemeClr val="bg2"/>
                </a:solidFill>
              </a:rPr>
            </a:br>
            <a:r>
              <a:rPr lang="en-US" sz="2400" b="1" noProof="1">
                <a:solidFill>
                  <a:schemeClr val="bg2"/>
                </a:solidFill>
              </a:rPr>
              <a:t>layout for all pages + partial views</a:t>
            </a:r>
          </a:p>
        </p:txBody>
      </p:sp>
      <p:sp>
        <p:nvSpPr>
          <p:cNvPr id="34" name="AutoShape 7">
            <a:extLst>
              <a:ext uri="{FF2B5EF4-FFF2-40B4-BE49-F238E27FC236}">
                <a16:creationId xmlns:a16="http://schemas.microsoft.com/office/drawing/2014/main" id="{644C61AB-0424-4BD6-B5D1-1C71858FE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52" y="5819403"/>
            <a:ext cx="2726535" cy="637417"/>
          </a:xfrm>
          <a:prstGeom prst="wedgeRoundRectCallout">
            <a:avLst>
              <a:gd name="adj1" fmla="val 73206"/>
              <a:gd name="adj2" fmla="val 644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App start </a:t>
            </a:r>
            <a:r>
              <a:rPr lang="en-US" sz="2400" b="1" noProof="1">
                <a:solidFill>
                  <a:schemeClr val="bg2"/>
                </a:solidFill>
              </a:rPr>
              <a:t>files</a:t>
            </a:r>
          </a:p>
        </p:txBody>
      </p:sp>
      <p:sp>
        <p:nvSpPr>
          <p:cNvPr id="35" name="AutoShape 7">
            <a:extLst>
              <a:ext uri="{FF2B5EF4-FFF2-40B4-BE49-F238E27FC236}">
                <a16:creationId xmlns:a16="http://schemas.microsoft.com/office/drawing/2014/main" id="{C78465C6-AAC5-44A3-9588-9F2DD3209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6000" y="1281463"/>
            <a:ext cx="2795707" cy="637417"/>
          </a:xfrm>
          <a:prstGeom prst="wedgeRoundRectCallout">
            <a:avLst>
              <a:gd name="adj1" fmla="val -139540"/>
              <a:gd name="adj2" fmla="val 291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NuGet packages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23ECA456-B6B0-430D-BE3C-9BE92E8F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EBA5D038-3418-4603-A678-4FCA554B0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667" y="2049602"/>
            <a:ext cx="2805540" cy="1322582"/>
          </a:xfrm>
          <a:prstGeom prst="wedgeRoundRectCallout">
            <a:avLst>
              <a:gd name="adj1" fmla="val -155979"/>
              <a:gd name="adj2" fmla="val 385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Areas</a:t>
            </a:r>
            <a:r>
              <a:rPr lang="en-US" sz="2400" b="1" noProof="1">
                <a:solidFill>
                  <a:schemeClr val="bg2"/>
                </a:solidFill>
              </a:rPr>
              <a:t>: physically partition a web app in separate units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3A35C8B-2258-44C6-9D84-4E09B1913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567" y="3488659"/>
            <a:ext cx="3122885" cy="882654"/>
          </a:xfrm>
          <a:prstGeom prst="wedgeRoundRectCallout">
            <a:avLst>
              <a:gd name="adj1" fmla="val -145162"/>
              <a:gd name="adj2" fmla="val 72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Data</a:t>
            </a:r>
            <a:r>
              <a:rPr lang="en-US" sz="2400" b="1" noProof="1">
                <a:solidFill>
                  <a:schemeClr val="bg2"/>
                </a:solidFill>
              </a:rPr>
              <a:t>: EF models + DB context + migrations</a:t>
            </a:r>
          </a:p>
        </p:txBody>
      </p:sp>
    </p:spTree>
    <p:extLst>
      <p:ext uri="{BB962C8B-B14F-4D97-AF65-F5344CB8AC3E}">
        <p14:creationId xmlns:p14="http://schemas.microsoft.com/office/powerpoint/2010/main" val="328947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22" grpId="0" animBg="1"/>
      <p:bldP spid="24" grpId="0" animBg="1"/>
      <p:bldP spid="34" grpId="0" animBg="1"/>
      <p:bldP spid="35" grpId="0" animBg="1"/>
      <p:bldP spid="16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in ASP.NET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1556" y="1175657"/>
            <a:ext cx="12120444" cy="5447393"/>
          </a:xfrm>
        </p:spPr>
        <p:txBody>
          <a:bodyPr>
            <a:normAutofit/>
          </a:bodyPr>
          <a:lstStyle/>
          <a:p>
            <a:r>
              <a:rPr lang="en-US" sz="3200" dirty="0"/>
              <a:t>MVC controllers hold logic to process user interactions</a:t>
            </a:r>
          </a:p>
          <a:p>
            <a:r>
              <a:rPr lang="en-US" sz="3200" dirty="0"/>
              <a:t>The URL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/Home/Privacy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invokes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HomeController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Privacy()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121" y="2582468"/>
            <a:ext cx="10442576" cy="3681532"/>
            <a:chOff x="684212" y="883182"/>
            <a:chExt cx="5791200" cy="4934004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1"/>
              <a:ext cx="5791200" cy="4144285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3152" rIns="144000" bIns="73152" rtlCol="0">
              <a:noAutofit/>
            </a:bodyPr>
            <a:lstStyle>
              <a:defPPr>
                <a:defRPr lang="en-US"/>
              </a:defPPr>
              <a:lvl1pPr indent="0" defTabSz="1218438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8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8998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8"/>
              </a:lvl2pPr>
              <a:lvl3pPr marL="1523048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8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>
                <a:spcBef>
                  <a:spcPts val="0"/>
                </a:spcBef>
              </a:pPr>
              <a:r>
                <a:rPr lang="en-US" sz="2200" dirty="0"/>
                <a:t>public class </a:t>
              </a:r>
              <a:r>
                <a:rPr lang="en-US" sz="2200" dirty="0" err="1">
                  <a:solidFill>
                    <a:schemeClr val="bg1"/>
                  </a:solidFill>
                </a:rPr>
                <a:t>Home</a:t>
              </a:r>
              <a:r>
                <a:rPr lang="en-US" sz="2200" dirty="0" err="1"/>
                <a:t>Controller</a:t>
              </a:r>
              <a:r>
                <a:rPr lang="en-US" sz="2200" dirty="0"/>
                <a:t> : Controller</a:t>
              </a:r>
            </a:p>
            <a:p>
              <a:pPr>
                <a:spcBef>
                  <a:spcPts val="0"/>
                </a:spcBef>
              </a:pPr>
              <a:r>
                <a:rPr lang="en-US" sz="2200" dirty="0"/>
                <a:t>{</a:t>
              </a:r>
            </a:p>
            <a:p>
              <a:pPr>
                <a:spcBef>
                  <a:spcPts val="0"/>
                </a:spcBef>
              </a:pPr>
              <a:r>
                <a:rPr lang="en-US" sz="2200" dirty="0"/>
                <a:t>  public </a:t>
              </a:r>
              <a:r>
                <a:rPr lang="en-US" sz="2200" dirty="0" err="1"/>
                <a:t>IActionResult</a:t>
              </a:r>
              <a:r>
                <a:rPr lang="en-US" sz="2200" dirty="0"/>
                <a:t> </a:t>
              </a:r>
              <a:r>
                <a:rPr lang="en-US" sz="2200" dirty="0">
                  <a:solidFill>
                    <a:schemeClr val="bg1"/>
                  </a:solidFill>
                </a:rPr>
                <a:t>Privacy()</a:t>
              </a:r>
            </a:p>
            <a:p>
              <a:pPr>
                <a:spcBef>
                  <a:spcPts val="0"/>
                </a:spcBef>
              </a:pPr>
              <a:r>
                <a:rPr lang="en-US" sz="2200" dirty="0"/>
                <a:t>  {</a:t>
              </a:r>
            </a:p>
            <a:p>
              <a:pPr>
                <a:spcBef>
                  <a:spcPts val="0"/>
                </a:spcBef>
              </a:pPr>
              <a:r>
                <a:rPr lang="en-US" sz="2200" dirty="0"/>
                <a:t>     return </a:t>
              </a:r>
              <a:r>
                <a:rPr lang="en-US" sz="2200" dirty="0">
                  <a:solidFill>
                    <a:schemeClr val="bg1"/>
                  </a:solidFill>
                </a:rPr>
                <a:t>View()</a:t>
              </a:r>
              <a:r>
                <a:rPr lang="en-US" sz="2200" dirty="0"/>
                <a:t>;</a:t>
              </a:r>
            </a:p>
            <a:p>
              <a:pPr>
                <a:spcBef>
                  <a:spcPts val="0"/>
                </a:spcBef>
              </a:pPr>
              <a:r>
                <a:rPr lang="en-US" sz="2200" dirty="0"/>
                <a:t>  }</a:t>
              </a:r>
            </a:p>
            <a:p>
              <a:pPr>
                <a:spcBef>
                  <a:spcPts val="0"/>
                </a:spcBef>
              </a:pPr>
              <a:r>
                <a:rPr lang="en-US" sz="2200" dirty="0"/>
                <a:t>}</a:t>
              </a:r>
            </a:p>
            <a:p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 </a:t>
              </a:r>
              <a:endParaRPr lang="en-US" sz="2200" dirty="0"/>
            </a:p>
            <a:p>
              <a:pPr>
                <a:spcBef>
                  <a:spcPts val="0"/>
                </a:spcBef>
              </a:pPr>
              <a:endParaRPr lang="en-US" sz="2200" dirty="0"/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883182"/>
              <a:ext cx="5791200" cy="789719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noAutofit/>
            </a:bodyPr>
            <a:lstStyle>
              <a:defPPr>
                <a:defRPr lang="en-US"/>
              </a:defPPr>
              <a:lvl1pPr indent="0" defTabSz="1218438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8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8998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8"/>
              </a:lvl2pPr>
              <a:lvl3pPr marL="1523048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8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algn="ctr"/>
              <a:r>
                <a:rPr lang="en-US" dirty="0"/>
                <a:t>\Controllers\HomeController.cs</a:t>
              </a: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296000" y="4861808"/>
            <a:ext cx="5368319" cy="660407"/>
          </a:xfrm>
          <a:prstGeom prst="wedgeRoundRectCallout">
            <a:avLst>
              <a:gd name="adj1" fmla="val -59863"/>
              <a:gd name="adj2" fmla="val -327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Renders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2"/>
                </a:solidFill>
                <a:latin typeface="Consolas" panose="020B0609020204030204" pitchFamily="49" charset="0"/>
              </a:rPr>
              <a:t>Views\Home\Index.cshtml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947280" y="3760974"/>
            <a:ext cx="5426738" cy="660407"/>
          </a:xfrm>
          <a:prstGeom prst="wedgeRoundRectCallout">
            <a:avLst>
              <a:gd name="adj1" fmla="val -57580"/>
              <a:gd name="adj2" fmla="val 253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Controller's </a:t>
            </a:r>
            <a:r>
              <a:rPr lang="en-US" sz="2400" b="1" noProof="1">
                <a:solidFill>
                  <a:schemeClr val="bg2"/>
                </a:solidFill>
              </a:rPr>
              <a:t>methods are called actions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34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/>
          </a:bodyPr>
          <a:lstStyle/>
          <a:p>
            <a:r>
              <a:rPr lang="en-US" sz="3100" dirty="0"/>
              <a:t>Routing is configured within Configure Method in the </a:t>
            </a:r>
            <a:r>
              <a:rPr lang="en-US" sz="3100" b="1" dirty="0">
                <a:solidFill>
                  <a:schemeClr val="bg1"/>
                </a:solidFill>
                <a:latin typeface="Consolas" panose="020B0609020204030204" pitchFamily="49" charset="0"/>
              </a:rPr>
              <a:t>Program</a:t>
            </a:r>
            <a:r>
              <a:rPr lang="en-US" sz="3100" dirty="0"/>
              <a:t> Class</a:t>
            </a:r>
          </a:p>
          <a:p>
            <a:endParaRPr lang="en-US" sz="3100" dirty="0"/>
          </a:p>
          <a:p>
            <a:endParaRPr lang="en-US" sz="3100" dirty="0"/>
          </a:p>
          <a:p>
            <a:endParaRPr lang="en-US" sz="3100" dirty="0"/>
          </a:p>
          <a:p>
            <a:pPr>
              <a:buClr>
                <a:schemeClr val="tx1"/>
              </a:buClr>
            </a:pPr>
            <a:r>
              <a:rPr lang="en-US" sz="3100" dirty="0"/>
              <a:t>Template Matches URL path like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/Orders/Details/17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/Orders/All</a:t>
            </a:r>
          </a:p>
          <a:p>
            <a:pPr>
              <a:buClr>
                <a:schemeClr val="tx1"/>
              </a:buClr>
            </a:pPr>
            <a:r>
              <a:rPr lang="en-US" sz="3000" noProof="1"/>
              <a:t>Also match the URL path </a:t>
            </a:r>
            <a:r>
              <a:rPr lang="en-US" sz="3000" b="1" noProof="1"/>
              <a:t>"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3000" b="1" noProof="1"/>
              <a:t>"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bg1"/>
                </a:solidFill>
              </a:rPr>
              <a:t>{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controller</a:t>
            </a:r>
            <a:r>
              <a:rPr lang="en-US" sz="3000" b="1" noProof="1">
                <a:solidFill>
                  <a:schemeClr val="bg1"/>
                </a:solidFill>
              </a:rPr>
              <a:t>}</a:t>
            </a:r>
            <a:r>
              <a:rPr lang="en-US" sz="3000" noProof="1">
                <a:solidFill>
                  <a:schemeClr val="bg1"/>
                </a:solidFill>
              </a:rPr>
              <a:t> </a:t>
            </a:r>
            <a:r>
              <a:rPr lang="en-US" sz="3000" noProof="1"/>
              <a:t>and </a:t>
            </a:r>
            <a:r>
              <a:rPr lang="en-US" sz="3000" b="1" noProof="1">
                <a:solidFill>
                  <a:schemeClr val="bg1"/>
                </a:solidFill>
              </a:rPr>
              <a:t>{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en-US" sz="3000" b="1" noProof="1">
                <a:solidFill>
                  <a:schemeClr val="bg1"/>
                </a:solidFill>
              </a:rPr>
              <a:t>} </a:t>
            </a:r>
            <a:r>
              <a:rPr lang="en-US" sz="3000" noProof="1"/>
              <a:t>parameters have default values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Home</a:t>
            </a:r>
            <a:r>
              <a:rPr lang="en-US" sz="3000" noProof="1"/>
              <a:t> and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Index</a:t>
            </a:r>
          </a:p>
          <a:p>
            <a:pPr>
              <a:buClr>
                <a:schemeClr val="tx1"/>
              </a:buClr>
            </a:pPr>
            <a:endParaRPr lang="en-US" sz="3000" b="1" noProof="1">
              <a:solidFill>
                <a:schemeClr val="bg1"/>
              </a:solidFill>
            </a:endParaRPr>
          </a:p>
          <a:p>
            <a:pPr lvl="1"/>
            <a:endParaRPr lang="en-US" sz="2900" dirty="0"/>
          </a:p>
          <a:p>
            <a:endParaRPr lang="en-US" sz="31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App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67605-E94F-48FF-B292-DEDD58DAF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0" y="1942895"/>
            <a:ext cx="10017522" cy="1654835"/>
          </a:xfrm>
          <a:prstGeom prst="rect">
            <a:avLst/>
          </a:prstGeom>
          <a:solidFill>
            <a:srgbClr val="A3ABBC">
              <a:alpha val="15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err="1">
                <a:latin typeface="Consolas" pitchFamily="49" charset="0"/>
                <a:cs typeface="Consolas" pitchFamily="49" charset="0"/>
              </a:rPr>
              <a:t>app.MapControllerRoute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  name: </a:t>
            </a:r>
            <a:r>
              <a:rPr lang="en-US" sz="2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"default"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  pattern:</a:t>
            </a:r>
            <a:r>
              <a:rPr lang="en-US" sz="2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"{controller=Home}/{action=Index}/{id?}"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});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231000" y="3442114"/>
            <a:ext cx="4769885" cy="902387"/>
          </a:xfrm>
          <a:prstGeom prst="wedgeRoundRectCallout">
            <a:avLst>
              <a:gd name="adj1" fmla="val -67360"/>
              <a:gd name="adj2" fmla="val -949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Route values are determined by </a:t>
            </a:r>
            <a:r>
              <a:rPr lang="en-US" sz="2400" b="1" noProof="1">
                <a:solidFill>
                  <a:schemeClr val="bg1"/>
                </a:solidFill>
              </a:rPr>
              <a:t>splitting</a:t>
            </a:r>
            <a:r>
              <a:rPr lang="en-US" sz="2400" b="1" noProof="1">
                <a:solidFill>
                  <a:schemeClr val="bg2"/>
                </a:solidFill>
              </a:rPr>
              <a:t> the URL into </a:t>
            </a:r>
            <a:r>
              <a:rPr lang="en-US" sz="2400" b="1" noProof="1">
                <a:solidFill>
                  <a:schemeClr val="bg1"/>
                </a:solidFill>
              </a:rPr>
              <a:t>segments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5048203" y="1742793"/>
            <a:ext cx="4497166" cy="580497"/>
          </a:xfrm>
          <a:prstGeom prst="wedgeRoundRectCallout">
            <a:avLst>
              <a:gd name="adj1" fmla="val 35379"/>
              <a:gd name="adj2" fmla="val 1019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en-US" sz="2400" b="1" noProof="1">
                <a:solidFill>
                  <a:schemeClr val="bg2"/>
                </a:solidFill>
              </a:rPr>
              <a:t> route parameter is optional</a:t>
            </a:r>
            <a:endParaRPr lang="en-US" sz="2400" b="1" noProof="1">
              <a:solidFill>
                <a:schemeClr val="bg1"/>
              </a:solidFill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320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in ASP.NET Core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413" y="1212980"/>
            <a:ext cx="11804822" cy="5508496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400" dirty="0"/>
              <a:t>Views render the HTML code for the </a:t>
            </a:r>
            <a:r>
              <a:rPr lang="en-US" sz="3400" b="1" dirty="0">
                <a:solidFill>
                  <a:schemeClr val="bg1"/>
                </a:solidFill>
              </a:rPr>
              <a:t>invoked action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Views combine </a:t>
            </a:r>
            <a:r>
              <a:rPr lang="en-US" sz="3400" b="1" dirty="0">
                <a:solidFill>
                  <a:schemeClr val="bg1"/>
                </a:solidFill>
              </a:rPr>
              <a:t>HTML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C# code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ASP.NET MVC uses </a:t>
            </a:r>
            <a:r>
              <a:rPr lang="en-US" sz="3400" b="1" dirty="0">
                <a:solidFill>
                  <a:schemeClr val="bg1"/>
                </a:solidFill>
              </a:rPr>
              <a:t>Razor</a:t>
            </a:r>
            <a:r>
              <a:rPr lang="en-US" sz="3400" dirty="0"/>
              <a:t> view engine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Markup syntax </a:t>
            </a:r>
            <a:r>
              <a:rPr lang="en-US" sz="3400" dirty="0"/>
              <a:t>for embedding server-based code into </a:t>
            </a:r>
            <a:br>
              <a:rPr lang="en-US" sz="3400" dirty="0"/>
            </a:br>
            <a:r>
              <a:rPr lang="en-US" sz="3400" dirty="0"/>
              <a:t>webpages</a:t>
            </a:r>
          </a:p>
          <a:p>
            <a:pPr lvl="1"/>
            <a:r>
              <a:rPr lang="en-US" sz="3400" dirty="0"/>
              <a:t>Syntax consists of </a:t>
            </a:r>
            <a:r>
              <a:rPr lang="en-US" sz="3400" b="1" dirty="0">
                <a:solidFill>
                  <a:schemeClr val="bg1"/>
                </a:solidFill>
              </a:rPr>
              <a:t>Razor markup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C#</a:t>
            </a:r>
            <a:r>
              <a:rPr lang="en-US" sz="3400" dirty="0"/>
              <a:t>, and </a:t>
            </a:r>
            <a:r>
              <a:rPr lang="en-US" sz="3400" b="1" dirty="0">
                <a:solidFill>
                  <a:schemeClr val="bg1"/>
                </a:solidFill>
              </a:rPr>
              <a:t>HTML</a:t>
            </a:r>
          </a:p>
          <a:p>
            <a:pPr lvl="1"/>
            <a:r>
              <a:rPr lang="en-US" sz="3400" dirty="0"/>
              <a:t>Files generally have a 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sz="3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cshtml</a:t>
            </a:r>
            <a:r>
              <a:rPr lang="en-US" sz="3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400" dirty="0"/>
              <a:t>file extension</a:t>
            </a:r>
          </a:p>
          <a:p>
            <a:r>
              <a:rPr lang="en-US" sz="3400" dirty="0"/>
              <a:t>By convention </a:t>
            </a:r>
            <a:r>
              <a:rPr lang="en-US" sz="3400" b="1" dirty="0">
                <a:solidFill>
                  <a:schemeClr val="bg1"/>
                </a:solidFill>
                <a:latin typeface="+mj-lt"/>
              </a:rPr>
              <a:t>Action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  <a:latin typeface="+mj-lt"/>
              </a:rPr>
              <a:t>View</a:t>
            </a:r>
            <a:r>
              <a:rPr lang="en-US" sz="3400" dirty="0"/>
              <a:t> name are identical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948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dirty="0"/>
              <a:t>Channel for Communication</a:t>
            </a:r>
            <a:endParaRPr lang="en-US" sz="88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58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"Razor" Syntax (Templating Engine)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4968" y="1546472"/>
            <a:ext cx="11401032" cy="4851470"/>
            <a:chOff x="684211" y="1085462"/>
            <a:chExt cx="6071857" cy="3716356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6071856" cy="3128915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noAutofit/>
            </a:bodyPr>
            <a:lstStyle>
              <a:defPPr>
                <a:defRPr lang="en-US"/>
              </a:defPPr>
              <a:lvl1pPr indent="0" defTabSz="1218438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8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8998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8"/>
              </a:lvl2pPr>
              <a:lvl3pPr marL="1523048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8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r>
                <a:rPr lang="en-US" sz="2700" noProof="1">
                  <a:solidFill>
                    <a:schemeClr val="bg1"/>
                  </a:solidFill>
                </a:rPr>
                <a:t>@{</a:t>
              </a:r>
            </a:p>
            <a:p>
              <a:r>
                <a:rPr lang="en-US" sz="2700" noProof="1"/>
                <a:t>   ViewData["Title] = "Home Page";</a:t>
              </a:r>
            </a:p>
            <a:p>
              <a:r>
                <a:rPr lang="en-US" sz="2700" noProof="1">
                  <a:solidFill>
                    <a:schemeClr val="bg1"/>
                  </a:solidFill>
                </a:rPr>
                <a:t>}</a:t>
              </a:r>
            </a:p>
            <a:p>
              <a:r>
                <a:rPr lang="en-US" sz="2700" noProof="1"/>
                <a:t>&lt;h2</a:t>
              </a:r>
              <a:r>
                <a:rPr lang="en-US" sz="2700" noProof="1">
                  <a:solidFill>
                    <a:schemeClr val="bg1"/>
                  </a:solidFill>
                </a:rPr>
                <a:t>&gt;@title</a:t>
              </a:r>
              <a:r>
                <a:rPr lang="en-US" sz="2700" noProof="1"/>
                <a:t>&lt;/h2&gt;</a:t>
              </a:r>
            </a:p>
            <a:p>
              <a:r>
                <a:rPr lang="en-US" sz="2700" noProof="1"/>
                <a:t>&lt;h3</a:t>
              </a:r>
              <a:r>
                <a:rPr lang="en-US" sz="2700" noProof="1">
                  <a:solidFill>
                    <a:schemeClr val="bg1"/>
                  </a:solidFill>
                </a:rPr>
                <a:t>&gt;@ViewBag.</a:t>
              </a:r>
              <a:r>
                <a:rPr lang="en-US" sz="2700" noProof="1"/>
                <a:t>Message&lt;/h3&gt;</a:t>
              </a:r>
            </a:p>
            <a:p>
              <a:r>
                <a:rPr lang="en-US" sz="2700" noProof="1"/>
                <a:t>&lt;p&gt;Use this page to detail your site's info.&lt;/p&gt;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1" y="1085462"/>
              <a:ext cx="607185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 anchor="ctr" anchorCtr="0">
              <a:noAutofit/>
            </a:bodyPr>
            <a:lstStyle>
              <a:defPPr>
                <a:defRPr lang="en-US"/>
              </a:defPPr>
              <a:lvl1pPr indent="0" defTabSz="1218438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8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8998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8"/>
              </a:lvl2pPr>
              <a:lvl3pPr marL="1523048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8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algn="ctr"/>
              <a:r>
                <a:rPr lang="en-US" noProof="1"/>
                <a:t>\Views\Home\</a:t>
              </a:r>
              <a:r>
                <a:rPr lang="en-US" noProof="1">
                  <a:solidFill>
                    <a:schemeClr val="bg1"/>
                  </a:solidFill>
                </a:rPr>
                <a:t>Index.cshtml</a:t>
              </a:r>
            </a:p>
          </p:txBody>
        </p:sp>
      </p:grp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048203" y="2276787"/>
            <a:ext cx="3883331" cy="740548"/>
          </a:xfrm>
          <a:prstGeom prst="wedgeRoundRectCallout">
            <a:avLst>
              <a:gd name="adj1" fmla="val -60959"/>
              <a:gd name="adj2" fmla="val 362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@ { … } </a:t>
            </a:r>
            <a:r>
              <a:rPr lang="en-US" sz="2400" b="1" noProof="1">
                <a:solidFill>
                  <a:schemeClr val="bg2"/>
                </a:solidFill>
              </a:rPr>
              <a:t>inserts C# code block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466548" y="4003761"/>
            <a:ext cx="2230494" cy="1049312"/>
          </a:xfrm>
          <a:prstGeom prst="wedgeRoundRectCallout">
            <a:avLst>
              <a:gd name="adj1" fmla="val -68317"/>
              <a:gd name="adj2" fmla="val 636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Everything else is HTML code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980826" y="3894543"/>
            <a:ext cx="3012593" cy="1011759"/>
          </a:xfrm>
          <a:prstGeom prst="wedgeRoundRectCallout">
            <a:avLst>
              <a:gd name="adj1" fmla="val -63872"/>
              <a:gd name="adj2" fmla="val 356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@Something</a:t>
            </a:r>
            <a:r>
              <a:rPr lang="en-US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prints a C# variable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92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9918" y="1268963"/>
            <a:ext cx="11538178" cy="5017392"/>
          </a:xfrm>
        </p:spPr>
        <p:txBody>
          <a:bodyPr/>
          <a:lstStyle/>
          <a:p>
            <a:r>
              <a:rPr lang="en-US" dirty="0"/>
              <a:t>Represent the state of the application</a:t>
            </a:r>
          </a:p>
          <a:p>
            <a:r>
              <a:rPr lang="en-US" dirty="0"/>
              <a:t>May be used by controllers to pass data to Views</a:t>
            </a:r>
          </a:p>
          <a:p>
            <a:r>
              <a:rPr lang="en-US" dirty="0"/>
              <a:t>Determine how the data will be stored</a:t>
            </a:r>
          </a:p>
          <a:p>
            <a:pPr marL="609219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ASP.NET Core</a:t>
            </a:r>
          </a:p>
        </p:txBody>
      </p:sp>
      <p:pic>
        <p:nvPicPr>
          <p:cNvPr id="1026" name="Picture 2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6" y="3394482"/>
            <a:ext cx="7356763" cy="33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42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87875"/>
          </a:xfrm>
        </p:spPr>
        <p:txBody>
          <a:bodyPr>
            <a:normAutofit/>
          </a:bodyPr>
          <a:lstStyle/>
          <a:p>
            <a:r>
              <a:rPr lang="en-US" dirty="0"/>
              <a:t>Let's create an application that displays the numbers in range [1…n], where n will be given by the user via a form input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Generator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9" name="Right Arrow 5">
            <a:extLst>
              <a:ext uri="{FF2B5EF4-FFF2-40B4-BE49-F238E27FC236}">
                <a16:creationId xmlns:a16="http://schemas.microsoft.com/office/drawing/2014/main" id="{375F2882-7A5D-40C1-A545-43FD1D50C271}"/>
              </a:ext>
            </a:extLst>
          </p:cNvPr>
          <p:cNvSpPr/>
          <p:nvPr/>
        </p:nvSpPr>
        <p:spPr>
          <a:xfrm>
            <a:off x="5438021" y="4044804"/>
            <a:ext cx="1537920" cy="72253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C55CEE-8957-4F53-8286-22FE95AC66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419" y="2696721"/>
            <a:ext cx="4669402" cy="34187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CE848-069B-46FD-A46A-982AF0C0E5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142" y="2696721"/>
            <a:ext cx="4522038" cy="34187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134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680155"/>
          </a:xfrm>
        </p:spPr>
        <p:txBody>
          <a:bodyPr/>
          <a:lstStyle/>
          <a:p>
            <a:r>
              <a:rPr lang="en-US" dirty="0"/>
              <a:t>Change the </a:t>
            </a:r>
            <a:r>
              <a:rPr lang="en-US" b="1" dirty="0">
                <a:latin typeface="Consolas" panose="020B0609020204030204" pitchFamily="49" charset="0"/>
              </a:rPr>
              <a:t>_Layout.cshtml</a:t>
            </a:r>
            <a:r>
              <a:rPr lang="en-US" dirty="0"/>
              <a:t> file in your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Navigation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000" y="1804677"/>
            <a:ext cx="7470000" cy="482116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2171"/>
          <a:stretch/>
        </p:blipFill>
        <p:spPr>
          <a:xfrm>
            <a:off x="8931000" y="2089000"/>
            <a:ext cx="2609461" cy="15525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02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bg1"/>
                </a:solidFill>
              </a:rPr>
              <a:t>functionality</a:t>
            </a:r>
            <a:r>
              <a:rPr lang="en-US" dirty="0"/>
              <a:t> to handle our interaction</a:t>
            </a:r>
          </a:p>
          <a:p>
            <a:r>
              <a:rPr lang="en-US" dirty="0"/>
              <a:t>Create new action method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Numbers</a:t>
            </a:r>
            <a:r>
              <a:rPr lang="en-US" dirty="0"/>
              <a:t> in </a:t>
            </a:r>
            <a:r>
              <a:rPr lang="en-US" b="1" dirty="0">
                <a:latin typeface="Consolas" panose="020B0609020204030204" pitchFamily="49" charset="0"/>
              </a:rPr>
              <a:t>HomeController.cs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en-US" dirty="0"/>
              <a:t> from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will be passed as </a:t>
            </a:r>
            <a:r>
              <a:rPr lang="en-US" b="1" dirty="0">
                <a:solidFill>
                  <a:schemeClr val="bg1"/>
                </a:solidFill>
              </a:rPr>
              <a:t>parameter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GET Request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67605-E94F-48FF-B292-DEDD58DAF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772" y="3932967"/>
            <a:ext cx="8823312" cy="2679764"/>
          </a:xfrm>
          <a:prstGeom prst="rect">
            <a:avLst/>
          </a:prstGeom>
          <a:solidFill>
            <a:srgbClr val="A3ABBC">
              <a:alpha val="15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IActionResult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Numbers(int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id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int numbersRange = 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ViewBag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.numbersRange = numbersRange;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return this.View();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931020" y="4118847"/>
            <a:ext cx="3200400" cy="993051"/>
          </a:xfrm>
          <a:prstGeom prst="wedgeRoundRectCallout">
            <a:avLst>
              <a:gd name="adj1" fmla="val -67734"/>
              <a:gd name="adj2" fmla="val 5350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ViewBag</a:t>
            </a:r>
            <a:r>
              <a:rPr lang="en-US" sz="2400" b="1" noProof="1">
                <a:solidFill>
                  <a:schemeClr val="bg2"/>
                </a:solidFill>
              </a:rPr>
              <a:t> is used to pass data to the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View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128729" y="3288759"/>
            <a:ext cx="7002691" cy="537847"/>
          </a:xfrm>
          <a:prstGeom prst="wedgeRoundRectCallout">
            <a:avLst>
              <a:gd name="adj1" fmla="val -58992"/>
              <a:gd name="adj2" fmla="val 539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IActionResult</a:t>
            </a:r>
            <a:r>
              <a:rPr lang="en-US" sz="2800" b="1" noProof="1">
                <a:solidFill>
                  <a:schemeClr val="bg1"/>
                </a:solidFill>
              </a:rPr>
              <a:t> </a:t>
            </a:r>
            <a:r>
              <a:rPr lang="en-US" sz="2800" b="1" noProof="1">
                <a:solidFill>
                  <a:schemeClr val="bg2"/>
                </a:solidFill>
              </a:rPr>
              <a:t>represents the view result</a:t>
            </a:r>
            <a:endParaRPr lang="en-US" sz="2800" b="1" noProof="1">
              <a:solidFill>
                <a:schemeClr val="bg1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1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200" dirty="0"/>
              <a:t>Create </a:t>
            </a:r>
            <a:r>
              <a:rPr lang="bg-BG" sz="3200" dirty="0"/>
              <a:t>а </a:t>
            </a:r>
            <a:r>
              <a:rPr lang="en-US" sz="3200" dirty="0"/>
              <a:t>new Razor View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Numbers.cshtml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Views\Home</a:t>
            </a:r>
            <a:r>
              <a:rPr lang="en-US" sz="3200" dirty="0"/>
              <a:t> folder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Use </a:t>
            </a:r>
            <a:r>
              <a:rPr lang="en-US" sz="3200" b="1" dirty="0">
                <a:solidFill>
                  <a:schemeClr val="bg1"/>
                </a:solidFill>
              </a:rPr>
              <a:t>Razor View Engine </a:t>
            </a:r>
            <a:r>
              <a:rPr lang="en-US" sz="3200" dirty="0"/>
              <a:t>to generate appropriate title </a:t>
            </a:r>
            <a:br>
              <a:rPr lang="en-US" sz="3200" dirty="0"/>
            </a:br>
            <a:r>
              <a:rPr lang="en-US" sz="3200" dirty="0"/>
              <a:t>and render unordered HTML list of numbers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67605-E94F-48FF-B292-DEDD58DAF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81" y="2915788"/>
            <a:ext cx="9917131" cy="3789710"/>
          </a:xfrm>
          <a:prstGeom prst="rect">
            <a:avLst/>
          </a:prstGeom>
          <a:solidFill>
            <a:srgbClr val="A3ABBC">
              <a:alpha val="15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@{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 ViewBag.Title ="Nums 1 .. " + </a:t>
            </a:r>
            <a:r>
              <a:rPr lang="en-US" sz="2400" b="1" dirty="0" err="1">
                <a:latin typeface="Consolas" pitchFamily="49" charset="0"/>
                <a:cs typeface="Consolas" pitchFamily="49" charset="0"/>
              </a:rPr>
              <a:t>ViewBag.numbersRange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ViewBag.Title&lt;/h2&gt;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@for 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(int i = 1; i &lt;= </a:t>
            </a:r>
            <a:r>
              <a:rPr lang="en-US" sz="2400" b="1" dirty="0" err="1">
                <a:latin typeface="Consolas" pitchFamily="49" charset="0"/>
                <a:cs typeface="Consolas" pitchFamily="49" charset="0"/>
              </a:rPr>
              <a:t>ViewBag.numbersRange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       &lt;li&gt;</a:t>
            </a:r>
            <a:r>
              <a:rPr lang="en-US" sz="2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@i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&lt;/ul&gt;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58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3392553" cy="5201066"/>
          </a:xfrm>
        </p:spPr>
        <p:txBody>
          <a:bodyPr/>
          <a:lstStyle/>
          <a:p>
            <a:r>
              <a:rPr lang="en-US" dirty="0"/>
              <a:t>After clicking on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NumbersToN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we should be</a:t>
            </a:r>
            <a:br>
              <a:rPr lang="en-US" dirty="0"/>
            </a:br>
            <a:r>
              <a:rPr lang="en-US" dirty="0"/>
              <a:t>able to see this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Nums 1 … 10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2629D4-DE8E-4F33-A4FC-D11E0683BD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000" y="1845358"/>
            <a:ext cx="7643045" cy="41576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47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Form</a:t>
            </a:r>
            <a:r>
              <a:rPr lang="en-US" dirty="0"/>
              <a:t> at the end of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Numbers.cshtml</a:t>
            </a:r>
            <a:r>
              <a:rPr lang="bg-BG" dirty="0"/>
              <a:t>,</a:t>
            </a:r>
            <a:r>
              <a:rPr lang="en-US" dirty="0"/>
              <a:t> so we can post </a:t>
            </a:r>
            <a:br>
              <a:rPr lang="en-US" dirty="0"/>
            </a:br>
            <a:r>
              <a:rPr lang="en-US" dirty="0"/>
              <a:t>the number range we want to generate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POST Request (1)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67605-E94F-48FF-B292-DEDD58DAF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10" y="3948362"/>
            <a:ext cx="10982555" cy="1814433"/>
          </a:xfrm>
          <a:prstGeom prst="rect">
            <a:avLst/>
          </a:prstGeom>
          <a:solidFill>
            <a:srgbClr val="A3ABBC">
              <a:alpha val="15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&lt;form </a:t>
            </a:r>
            <a:r>
              <a:rPr lang="en-US" sz="2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method="POST"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   &lt;input type="text" placeholder="New number" </a:t>
            </a:r>
            <a:r>
              <a:rPr lang="en-US" sz="2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name="number" </a:t>
            </a:r>
            <a:r>
              <a:rPr lang="en-US" sz="2400" b="1" dirty="0"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400" b="1" dirty="0">
                <a:latin typeface="Consolas" panose="020B0609020204030204" pitchFamily="49" charset="0"/>
              </a:rPr>
              <a:t>&lt;button type="submit"&gt;Submit&lt;/button&gt; 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&lt;/form&gt;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02910" y="2775387"/>
            <a:ext cx="3095823" cy="911381"/>
          </a:xfrm>
          <a:prstGeom prst="wedgeRoundRectCallout">
            <a:avLst>
              <a:gd name="adj1" fmla="val 39899"/>
              <a:gd name="adj2" fmla="val 888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We must specify the </a:t>
            </a:r>
            <a:r>
              <a:rPr lang="en-US" sz="2400" b="1" noProof="1">
                <a:solidFill>
                  <a:schemeClr val="bg1"/>
                </a:solidFill>
              </a:rPr>
              <a:t>request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509447" y="2775387"/>
            <a:ext cx="3596654" cy="1307225"/>
          </a:xfrm>
          <a:prstGeom prst="wedgeRoundRectCallout">
            <a:avLst>
              <a:gd name="adj1" fmla="val 21899"/>
              <a:gd name="adj2" fmla="val 738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must </a:t>
            </a:r>
            <a:r>
              <a:rPr lang="en-US" sz="2400" b="1" dirty="0">
                <a:solidFill>
                  <a:schemeClr val="bg2"/>
                </a:solidFill>
              </a:rPr>
              <a:t>be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exactly the same as 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parameter name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00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new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Action</a:t>
            </a:r>
            <a:r>
              <a:rPr lang="en-US" dirty="0"/>
              <a:t> method in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HomeController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POST Request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67605-E94F-48FF-B292-DEDD58DAF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72" y="3436732"/>
            <a:ext cx="9241180" cy="2960461"/>
          </a:xfrm>
          <a:prstGeom prst="rect">
            <a:avLst/>
          </a:prstGeom>
          <a:solidFill>
            <a:srgbClr val="A3ABBC">
              <a:alpha val="15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[HttpPost]</a:t>
            </a:r>
          </a:p>
          <a:p>
            <a:r>
              <a:rPr lang="en-GB" sz="2600" b="1" dirty="0">
                <a:latin typeface="Cascadia Mono" panose="020B0609020000020004" pitchFamily="49" charset="0"/>
              </a:rPr>
              <a:t>public </a:t>
            </a:r>
            <a:r>
              <a:rPr lang="en-GB" sz="2600" b="1" dirty="0" err="1">
                <a:latin typeface="Cascadia Mono" panose="020B0609020000020004" pitchFamily="49" charset="0"/>
              </a:rPr>
              <a:t>IActionResult</a:t>
            </a:r>
            <a:r>
              <a:rPr lang="en-GB" sz="2600" b="1" dirty="0">
                <a:latin typeface="Cascadia Mono" panose="020B0609020000020004" pitchFamily="49" charset="0"/>
              </a:rPr>
              <a:t> </a:t>
            </a:r>
            <a:r>
              <a:rPr lang="en-GB" sz="2600" b="1" dirty="0">
                <a:solidFill>
                  <a:schemeClr val="bg1"/>
                </a:solidFill>
                <a:latin typeface="Cascadia Mono" panose="020B0609020000020004" pitchFamily="49" charset="0"/>
              </a:rPr>
              <a:t>Numbers</a:t>
            </a:r>
            <a:r>
              <a:rPr lang="en-GB" sz="2600" b="1" dirty="0">
                <a:latin typeface="Cascadia Mono" panose="020B0609020000020004" pitchFamily="49" charset="0"/>
              </a:rPr>
              <a:t>(</a:t>
            </a:r>
            <a:r>
              <a:rPr lang="en-GB" sz="2600" b="1" dirty="0">
                <a:solidFill>
                  <a:schemeClr val="bg1"/>
                </a:solidFill>
                <a:latin typeface="Cascadia Mono" panose="020B0609020000020004" pitchFamily="49" charset="0"/>
              </a:rPr>
              <a:t>string</a:t>
            </a:r>
            <a:r>
              <a:rPr lang="en-GB" sz="2600" b="1" dirty="0">
                <a:latin typeface="Cascadia Mono" panose="020B0609020000020004" pitchFamily="49" charset="0"/>
              </a:rPr>
              <a:t> </a:t>
            </a:r>
            <a:r>
              <a:rPr lang="en-GB" sz="2600" b="1" dirty="0">
                <a:solidFill>
                  <a:schemeClr val="bg1"/>
                </a:solidFill>
                <a:latin typeface="Cascadia Mono" panose="020B0609020000020004" pitchFamily="49" charset="0"/>
              </a:rPr>
              <a:t>number</a:t>
            </a:r>
            <a:r>
              <a:rPr lang="en-GB" sz="2600" b="1" dirty="0">
                <a:latin typeface="Cascadia Mono" panose="020B0609020000020004" pitchFamily="49" charset="0"/>
              </a:rPr>
              <a:t>)</a:t>
            </a:r>
          </a:p>
          <a:p>
            <a:r>
              <a:rPr lang="en-US" sz="2600" b="1" dirty="0">
                <a:latin typeface="Cascadia Mono" panose="020B0609020000020004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latin typeface="Cascadia Mono" panose="020B0609020000020004" pitchFamily="49" charset="0"/>
              </a:rPr>
              <a:t>   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600" b="1" dirty="0" err="1">
                <a:latin typeface="Consolas" pitchFamily="49" charset="0"/>
                <a:cs typeface="Consolas" pitchFamily="49" charset="0"/>
              </a:rPr>
              <a:t>numbersRange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 = int.Parse(number);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dirty="0" err="1">
                <a:latin typeface="Consolas" pitchFamily="49" charset="0"/>
                <a:cs typeface="Consolas" pitchFamily="49" charset="0"/>
              </a:rPr>
              <a:t>ViewBag.numbersRange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dirty="0" err="1">
                <a:latin typeface="Consolas" pitchFamily="49" charset="0"/>
                <a:cs typeface="Consolas" pitchFamily="49" charset="0"/>
              </a:rPr>
              <a:t>numbersRange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600" b="1" dirty="0" err="1">
                <a:latin typeface="Consolas" pitchFamily="49" charset="0"/>
                <a:cs typeface="Consolas" pitchFamily="49" charset="0"/>
              </a:rPr>
              <a:t>this.View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600" b="1" dirty="0">
                <a:latin typeface="Cascadia Mono" panose="020B0609020000020004" pitchFamily="49" charset="0"/>
              </a:rPr>
              <a:t>}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011186" y="1782147"/>
            <a:ext cx="3825542" cy="1273913"/>
          </a:xfrm>
          <a:prstGeom prst="wedgeRoundRectCallout">
            <a:avLst>
              <a:gd name="adj1" fmla="val -37064"/>
              <a:gd name="adj2" fmla="val 836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If we want to procces </a:t>
            </a:r>
            <a:r>
              <a:rPr lang="en-US" sz="2400" b="1" noProof="1">
                <a:solidFill>
                  <a:schemeClr val="bg2"/>
                </a:solidFill>
                <a:latin typeface="Consolas" panose="020B0609020204030204" pitchFamily="49" charset="0"/>
              </a:rPr>
              <a:t>POST</a:t>
            </a:r>
            <a:r>
              <a:rPr lang="en-US" sz="2400" b="1" noProof="1">
                <a:solidFill>
                  <a:schemeClr val="bg2"/>
                </a:solidFill>
              </a:rPr>
              <a:t> request, we must use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[HttpPost]</a:t>
            </a:r>
            <a:r>
              <a:rPr lang="en-US" sz="2400" b="1" noProof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noProof="1">
                <a:solidFill>
                  <a:schemeClr val="bg1"/>
                </a:solidFill>
              </a:rPr>
              <a:t>attribute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61889" y="2386730"/>
            <a:ext cx="3825542" cy="1273913"/>
          </a:xfrm>
          <a:prstGeom prst="wedgeRoundRectCallout">
            <a:avLst>
              <a:gd name="adj1" fmla="val -66285"/>
              <a:gd name="adj2" fmla="val 623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Both actions have identical names, but parameter types are different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61888" y="5518652"/>
            <a:ext cx="4499433" cy="1032966"/>
          </a:xfrm>
          <a:prstGeom prst="wedgeRoundRectCallout">
            <a:avLst>
              <a:gd name="adj1" fmla="val -58221"/>
              <a:gd name="adj2" fmla="val -476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</a:rPr>
              <a:t>Use the same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ViewBag</a:t>
            </a:r>
            <a:r>
              <a:rPr lang="en-US" sz="2400" b="1" noProof="1">
                <a:solidFill>
                  <a:schemeClr val="bg2"/>
                </a:solidFill>
              </a:rPr>
              <a:t> property name to pass the data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459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Now the app should be able to generate custom range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Generator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279966" y="3879000"/>
            <a:ext cx="1636054" cy="68263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23DED-5217-4C5F-84AA-6EC46B6F07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269" y="2427011"/>
            <a:ext cx="4467550" cy="2939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0F25C-121B-48CF-B9DF-D78DD57CB4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3183" y="2264043"/>
            <a:ext cx="4410896" cy="32299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499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0406" y="1296835"/>
            <a:ext cx="9049234" cy="5207396"/>
          </a:xfrm>
        </p:spPr>
        <p:txBody>
          <a:bodyPr>
            <a:noAutofit/>
          </a:bodyPr>
          <a:lstStyle/>
          <a:p>
            <a:pPr>
              <a:lnSpc>
                <a:spcPts val="4000"/>
              </a:lnSpc>
            </a:pPr>
            <a:r>
              <a:rPr lang="en-GB" sz="3400" dirty="0"/>
              <a:t>Model-View Controller (MVC)</a:t>
            </a:r>
            <a:endParaRPr lang="bg-BG" sz="3400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400" dirty="0"/>
              <a:t>ASP.NET Core Framework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Introduction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Controllers and Routing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Views and Razor View Engine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Models in ASP.NET Core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Processing Requests</a:t>
            </a:r>
          </a:p>
          <a:p>
            <a:pPr marL="457200" indent="-457200">
              <a:lnSpc>
                <a:spcPts val="4000"/>
              </a:lnSpc>
            </a:pPr>
            <a:r>
              <a:rPr lang="en-US" sz="3400" dirty="0"/>
              <a:t>ASP.NET Core Web App – Live Demo</a:t>
            </a:r>
          </a:p>
          <a:p>
            <a:pPr marL="0" indent="0">
              <a:lnSpc>
                <a:spcPts val="4000"/>
              </a:lnSpc>
              <a:buNone/>
            </a:pPr>
            <a:endParaRPr lang="en-US" sz="34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404321"/>
            <a:ext cx="8635244" cy="5301720"/>
            <a:chOff x="4692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692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b="1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9043FF4-51F3-4E62-8399-0E0187DD9182}"/>
              </a:ext>
            </a:extLst>
          </p:cNvPr>
          <p:cNvSpPr txBox="1">
            <a:spLocks/>
          </p:cNvSpPr>
          <p:nvPr/>
        </p:nvSpPr>
        <p:spPr>
          <a:xfrm>
            <a:off x="662451" y="1891719"/>
            <a:ext cx="7789100" cy="446242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Framework</a:t>
            </a:r>
            <a:r>
              <a:rPr lang="en-US" sz="3600" dirty="0">
                <a:solidFill>
                  <a:schemeClr val="bg2"/>
                </a:solidFill>
              </a:rPr>
              <a:t> is a set of resources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and tools for app building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/>
                </a:solidFill>
              </a:rPr>
              <a:t>MVC</a:t>
            </a:r>
            <a:r>
              <a:rPr lang="en-US" sz="3400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is an architectural pattern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/>
                </a:solidFill>
                <a:latin typeface="+mj-lt"/>
              </a:rPr>
              <a:t>Views</a:t>
            </a:r>
            <a:r>
              <a:rPr lang="en-US" sz="34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onsolas" panose="020B0609020204030204" pitchFamily="49" charset="0"/>
              </a:rPr>
              <a:t>and</a:t>
            </a:r>
            <a:r>
              <a:rPr lang="en-US" sz="34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+mj-lt"/>
              </a:rPr>
              <a:t>Controllers </a:t>
            </a:r>
            <a:r>
              <a:rPr lang="en-US" sz="3400" dirty="0">
                <a:solidFill>
                  <a:schemeClr val="bg2"/>
                </a:solidFill>
                <a:latin typeface="+mj-lt"/>
              </a:rPr>
              <a:t>functionalities</a:t>
            </a:r>
            <a:r>
              <a:rPr lang="en-US" sz="3400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View Engine</a:t>
            </a:r>
            <a:r>
              <a:rPr lang="en-US" sz="3600" b="1" dirty="0">
                <a:solidFill>
                  <a:schemeClr val="bg2"/>
                </a:solidFill>
              </a:rPr>
              <a:t> </a:t>
            </a:r>
            <a:r>
              <a:rPr lang="en-US" sz="3600" dirty="0">
                <a:solidFill>
                  <a:schemeClr val="bg2"/>
                </a:solidFill>
              </a:rPr>
              <a:t>(like Razor) is used to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create dynamic Web pages 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E01D11-4626-4FC9-A994-6B8153F2D1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411303"/>
            <a:ext cx="12192000" cy="45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4" name="Picture 3" descr="A picture containing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42D0DF7-E76D-D3CD-565E-82F437070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52" y="3222129"/>
            <a:ext cx="2399079" cy="1395031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29C58C09-F0C6-1EC1-98F3-C17679D995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18" y="1540961"/>
            <a:ext cx="3171334" cy="1374001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hlinkClick r:id="rId7"/>
            <a:extLst>
              <a:ext uri="{FF2B5EF4-FFF2-40B4-BE49-F238E27FC236}">
                <a16:creationId xmlns:a16="http://schemas.microsoft.com/office/drawing/2014/main" id="{0E321D4C-15EA-80AF-F2D1-84CF70EF35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3525923" y="1636302"/>
            <a:ext cx="3218139" cy="1098830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1BBA2A48-9C92-DDDE-EB02-827350BBA7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8" y="2825162"/>
            <a:ext cx="2672099" cy="1237015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E329FF98-9309-6F05-7413-9BBED74AF8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6" y="1700071"/>
            <a:ext cx="2956026" cy="1020064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3"/>
            <a:extLst>
              <a:ext uri="{FF2B5EF4-FFF2-40B4-BE49-F238E27FC236}">
                <a16:creationId xmlns:a16="http://schemas.microsoft.com/office/drawing/2014/main" id="{315D200A-F76C-25DF-37B7-3CD7E7D0DF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2" y="5409955"/>
            <a:ext cx="2888606" cy="651406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3452E366-249B-1897-755B-66A1902909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207" y="2784654"/>
            <a:ext cx="2502846" cy="1751992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hlinkClick r:id="rId17"/>
            <a:extLst>
              <a:ext uri="{FF2B5EF4-FFF2-40B4-BE49-F238E27FC236}">
                <a16:creationId xmlns:a16="http://schemas.microsoft.com/office/drawing/2014/main" id="{5BA4E905-5CBE-FD72-EBC0-7145D31817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84" y="1497340"/>
            <a:ext cx="2487027" cy="1658017"/>
          </a:xfrm>
          <a:prstGeom prst="rect">
            <a:avLst/>
          </a:prstGeom>
        </p:spPr>
      </p:pic>
      <p:pic>
        <p:nvPicPr>
          <p:cNvPr id="9" name="Picture 8">
            <a:hlinkClick r:id="rId19"/>
            <a:extLst>
              <a:ext uri="{FF2B5EF4-FFF2-40B4-BE49-F238E27FC236}">
                <a16:creationId xmlns:a16="http://schemas.microsoft.com/office/drawing/2014/main" id="{BE0BF91B-0811-20F3-C779-1DFA0B363C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5" y="3782977"/>
            <a:ext cx="3384648" cy="3384648"/>
          </a:xfrm>
          <a:prstGeom prst="rect">
            <a:avLst/>
          </a:prstGeom>
        </p:spPr>
      </p:pic>
      <p:pic>
        <p:nvPicPr>
          <p:cNvPr id="11" name="Picture 10">
            <a:hlinkClick r:id="rId21"/>
            <a:extLst>
              <a:ext uri="{FF2B5EF4-FFF2-40B4-BE49-F238E27FC236}">
                <a16:creationId xmlns:a16="http://schemas.microsoft.com/office/drawing/2014/main" id="{F8277CF8-CD6F-1248-4605-6D353438FAE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2" b="26141"/>
          <a:stretch/>
        </p:blipFill>
        <p:spPr>
          <a:xfrm>
            <a:off x="3463865" y="3020223"/>
            <a:ext cx="3092395" cy="1627409"/>
          </a:xfrm>
          <a:prstGeom prst="rect">
            <a:avLst/>
          </a:prstGeom>
        </p:spPr>
      </p:pic>
      <p:pic>
        <p:nvPicPr>
          <p:cNvPr id="13" name="Picture 12">
            <a:hlinkClick r:id="rId23"/>
            <a:extLst>
              <a:ext uri="{FF2B5EF4-FFF2-40B4-BE49-F238E27FC236}">
                <a16:creationId xmlns:a16="http://schemas.microsoft.com/office/drawing/2014/main" id="{37384EE4-2541-7F77-20C2-5C79AA90C7D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421290" y="4234901"/>
            <a:ext cx="3011398" cy="936998"/>
          </a:xfrm>
          <a:prstGeom prst="rect">
            <a:avLst/>
          </a:prstGeom>
        </p:spPr>
      </p:pic>
      <p:pic>
        <p:nvPicPr>
          <p:cNvPr id="15" name="Picture 14">
            <a:hlinkClick r:id="rId25"/>
            <a:extLst>
              <a:ext uri="{FF2B5EF4-FFF2-40B4-BE49-F238E27FC236}">
                <a16:creationId xmlns:a16="http://schemas.microsoft.com/office/drawing/2014/main" id="{5F6294B5-4B89-9EBD-0440-6D894325EC0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029418" y="4913870"/>
            <a:ext cx="4127432" cy="13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r>
              <a:rPr lang="en-US" sz="3400" dirty="0"/>
              <a:t>Software University @ Facebook</a:t>
            </a:r>
          </a:p>
          <a:p>
            <a:pPr lvl="1"/>
            <a:r>
              <a:rPr lang="en-US" sz="3000" noProof="1">
                <a:hlinkClick r:id="rId4"/>
              </a:rPr>
              <a:t>facebook.com/SoftwareUniversity</a:t>
            </a:r>
            <a:endParaRPr lang="bg-BG" sz="3000" noProof="1"/>
          </a:p>
          <a:p>
            <a:r>
              <a:rPr lang="en-US" sz="3400" dirty="0" err="1"/>
              <a:t>SoftUni</a:t>
            </a:r>
            <a:r>
              <a:rPr lang="en-US" sz="3400" dirty="0"/>
              <a:t> Global</a:t>
            </a:r>
            <a:endParaRPr lang="bg-BG" sz="3400" dirty="0"/>
          </a:p>
          <a:p>
            <a:pPr lvl="1"/>
            <a:r>
              <a:rPr lang="en-US" sz="3000" noProof="1">
                <a:hlinkClick r:id="rId5"/>
              </a:rPr>
              <a:t>softuni.org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>
          <a:xfrm>
            <a:off x="172286" y="108873"/>
            <a:ext cx="9742626" cy="882654"/>
          </a:xfrm>
        </p:spPr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CC54C56-F593-4D42-99DF-2CD0FC92E4E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Global – </a:t>
            </a:r>
            <a:r>
              <a:rPr lang="en-US" dirty="0">
                <a:hlinkClick r:id="rId5"/>
              </a:rPr>
              <a:t>https://softuni.org</a:t>
            </a:r>
            <a:r>
              <a:rPr lang="en-US" dirty="0"/>
              <a:t> </a:t>
            </a:r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FBCF15D-5217-44C3-8B1D-4C5A06ECFE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745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Model – View –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B6B28-CFB8-4314-9E63-172ABD7B2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6" r="24714"/>
          <a:stretch/>
        </p:blipFill>
        <p:spPr>
          <a:xfrm>
            <a:off x="4612341" y="1117794"/>
            <a:ext cx="2967317" cy="2707629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10338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819001"/>
            <a:ext cx="10420490" cy="588704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Model-View-Controller</a:t>
            </a:r>
            <a:r>
              <a:rPr lang="en-US" sz="3400" dirty="0"/>
              <a:t> (MVC) is an architectural pattern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Separates an application into </a:t>
            </a:r>
            <a:r>
              <a:rPr lang="en-US" sz="3400" b="1" dirty="0">
                <a:solidFill>
                  <a:schemeClr val="bg1"/>
                </a:solidFill>
              </a:rPr>
              <a:t>three main groups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Views, controller, models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Helps to achieve </a:t>
            </a:r>
            <a:r>
              <a:rPr lang="en-US" sz="3400" b="1" dirty="0">
                <a:solidFill>
                  <a:schemeClr val="bg1"/>
                </a:solidFill>
              </a:rPr>
              <a:t>separation of concerns</a:t>
            </a:r>
            <a:endParaRPr lang="en-US" sz="3400" b="1" dirty="0"/>
          </a:p>
          <a:p>
            <a:pPr>
              <a:buClr>
                <a:schemeClr val="tx1"/>
              </a:buClr>
            </a:pPr>
            <a:r>
              <a:rPr lang="en-US" sz="3400" dirty="0"/>
              <a:t>Delineation of responsibilities makes the application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Easy to read and understand the logic (better structure)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Easy to implement new functionalities and extensions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Easy to test and debug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758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F5468F-D0BD-4AAC-B6A5-70F1F1A187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4702" y="1268962"/>
            <a:ext cx="9830532" cy="512822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GB" sz="3400" dirty="0"/>
              <a:t>The </a:t>
            </a:r>
            <a:r>
              <a:rPr lang="en-GB" sz="3400" b="1" dirty="0">
                <a:solidFill>
                  <a:schemeClr val="bg1"/>
                </a:solidFill>
              </a:rPr>
              <a:t>core</a:t>
            </a:r>
            <a:r>
              <a:rPr lang="en-GB" sz="3400" dirty="0"/>
              <a:t> MVC component – holds the </a:t>
            </a:r>
            <a:r>
              <a:rPr lang="en-GB" sz="3400" b="1" dirty="0">
                <a:solidFill>
                  <a:schemeClr val="bg1"/>
                </a:solidFill>
              </a:rPr>
              <a:t>logic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GB" sz="3400" dirty="0"/>
              <a:t>Processes the requests and renders the views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GB" sz="3400" dirty="0"/>
              <a:t>A set of classes that handles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Handling data</a:t>
            </a:r>
            <a:r>
              <a:rPr lang="en-GB" sz="3200" dirty="0"/>
              <a:t> submitted by the user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sz="3200" dirty="0"/>
              <a:t>Overall application </a:t>
            </a:r>
            <a:r>
              <a:rPr lang="en-GB" sz="3200" b="1" dirty="0">
                <a:solidFill>
                  <a:schemeClr val="bg1"/>
                </a:solidFill>
              </a:rPr>
              <a:t>flow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sz="3200" dirty="0"/>
              <a:t>Application-specific </a:t>
            </a:r>
            <a:r>
              <a:rPr lang="en-GB" sz="3200" b="1" dirty="0">
                <a:solidFill>
                  <a:schemeClr val="bg1"/>
                </a:solidFill>
              </a:rPr>
              <a:t>logic</a:t>
            </a:r>
            <a:r>
              <a:rPr lang="en-GB" sz="3200" dirty="0"/>
              <a:t> (business logic)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GB" sz="3400" dirty="0"/>
              <a:t>Every controller has one or more </a:t>
            </a:r>
            <a:r>
              <a:rPr lang="en-GB" sz="3400" b="1" dirty="0">
                <a:solidFill>
                  <a:schemeClr val="bg1"/>
                </a:solidFill>
              </a:rPr>
              <a:t>"actions"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C5D483-08CF-4EFB-B0C8-756E3298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Controller (Logic)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65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D423F-487C-4E2E-8F61-1F1D7649C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1000" y="1109850"/>
            <a:ext cx="9391573" cy="554658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3400" dirty="0"/>
              <a:t>Defines how the application's </a:t>
            </a:r>
            <a:r>
              <a:rPr lang="en-GB" sz="3400" b="1" dirty="0">
                <a:solidFill>
                  <a:schemeClr val="bg1"/>
                </a:solidFill>
              </a:rPr>
              <a:t>user interface </a:t>
            </a:r>
            <a:r>
              <a:rPr lang="en-GB" sz="3400" dirty="0"/>
              <a:t>(UI) will be displayed</a:t>
            </a:r>
          </a:p>
          <a:p>
            <a:pPr>
              <a:spcBef>
                <a:spcPts val="1200"/>
              </a:spcBef>
            </a:pPr>
            <a:r>
              <a:rPr lang="en-GB" sz="3400" dirty="0"/>
              <a:t>May support master views (</a:t>
            </a:r>
            <a:r>
              <a:rPr lang="en-GB" sz="3400" b="1" dirty="0">
                <a:solidFill>
                  <a:schemeClr val="bg1"/>
                </a:solidFill>
              </a:rPr>
              <a:t>layouts</a:t>
            </a:r>
            <a:r>
              <a:rPr lang="en-GB" sz="3400" dirty="0"/>
              <a:t>) </a:t>
            </a:r>
          </a:p>
          <a:p>
            <a:pPr>
              <a:spcBef>
                <a:spcPts val="1200"/>
              </a:spcBef>
            </a:pPr>
            <a:r>
              <a:rPr lang="en-GB" sz="3400" dirty="0"/>
              <a:t>May support sub-views </a:t>
            </a:r>
            <a:br>
              <a:rPr lang="en-GB" sz="3400" dirty="0"/>
            </a:br>
            <a:r>
              <a:rPr lang="en-GB" sz="3400" dirty="0"/>
              <a:t>(</a:t>
            </a:r>
            <a:r>
              <a:rPr lang="en-GB" sz="3400" b="1" dirty="0">
                <a:solidFill>
                  <a:schemeClr val="bg1"/>
                </a:solidFill>
              </a:rPr>
              <a:t>partial views </a:t>
            </a:r>
            <a:r>
              <a:rPr lang="en-GB" sz="3400" dirty="0"/>
              <a:t>or controls)</a:t>
            </a:r>
          </a:p>
          <a:p>
            <a:pPr>
              <a:spcBef>
                <a:spcPts val="1200"/>
              </a:spcBef>
            </a:pPr>
            <a:r>
              <a:rPr lang="en-GB" sz="3400" dirty="0"/>
              <a:t>May use </a:t>
            </a:r>
            <a:r>
              <a:rPr lang="en-GB" sz="3400" b="1" dirty="0">
                <a:solidFill>
                  <a:schemeClr val="bg1"/>
                </a:solidFill>
              </a:rPr>
              <a:t>templates</a:t>
            </a:r>
            <a:r>
              <a:rPr lang="en-GB" sz="3400" dirty="0"/>
              <a:t> to </a:t>
            </a:r>
            <a:br>
              <a:rPr lang="en-GB" sz="3400" dirty="0"/>
            </a:br>
            <a:r>
              <a:rPr lang="en-GB" sz="3400" b="1" dirty="0">
                <a:solidFill>
                  <a:schemeClr val="bg1"/>
                </a:solidFill>
              </a:rPr>
              <a:t>dynamically generate </a:t>
            </a:r>
            <a:r>
              <a:rPr lang="en-GB" sz="3400" dirty="0"/>
              <a:t>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516C29-4F15-41BE-A8C8-7523E863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(User Interface) </a:t>
            </a:r>
          </a:p>
        </p:txBody>
      </p:sp>
      <p:pic>
        <p:nvPicPr>
          <p:cNvPr id="6" name="Picture 4" descr="Резултат с изображение за form icon">
            <a:extLst>
              <a:ext uri="{FF2B5EF4-FFF2-40B4-BE49-F238E27FC236}">
                <a16:creationId xmlns:a16="http://schemas.microsoft.com/office/drawing/2014/main" id="{DDED492E-13D8-4AF4-80D1-F62752E7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02" y="3429000"/>
            <a:ext cx="2909637" cy="274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67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E5C95-BB42-4D05-9F70-E02B752D11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6000" y="1108911"/>
            <a:ext cx="7088924" cy="554658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dirty="0"/>
              <a:t>Set of </a:t>
            </a:r>
            <a:r>
              <a:rPr lang="en-GB" b="1" dirty="0">
                <a:solidFill>
                  <a:schemeClr val="bg1"/>
                </a:solidFill>
              </a:rPr>
              <a:t>classes</a:t>
            </a:r>
            <a:r>
              <a:rPr lang="en-GB" dirty="0"/>
              <a:t> that describes </a:t>
            </a:r>
            <a:br>
              <a:rPr lang="en-GB" dirty="0"/>
            </a:br>
            <a:r>
              <a:rPr lang="en-GB" dirty="0"/>
              <a:t>the </a:t>
            </a:r>
            <a:r>
              <a:rPr lang="en-GB" b="1" dirty="0">
                <a:solidFill>
                  <a:schemeClr val="bg1"/>
                </a:solidFill>
              </a:rPr>
              <a:t>data</a:t>
            </a:r>
            <a:r>
              <a:rPr lang="en-GB" dirty="0"/>
              <a:t> we are working with</a:t>
            </a:r>
          </a:p>
          <a:p>
            <a:pPr>
              <a:spcBef>
                <a:spcPts val="1200"/>
              </a:spcBef>
            </a:pPr>
            <a:r>
              <a:rPr lang="en-GB" dirty="0"/>
              <a:t>Rules for </a:t>
            </a:r>
            <a:r>
              <a:rPr lang="en-GB" b="1" dirty="0">
                <a:solidFill>
                  <a:schemeClr val="bg1"/>
                </a:solidFill>
              </a:rPr>
              <a:t>how</a:t>
            </a:r>
            <a:r>
              <a:rPr lang="en-GB" dirty="0"/>
              <a:t> the data can</a:t>
            </a:r>
            <a:br>
              <a:rPr lang="en-GB" dirty="0"/>
            </a:br>
            <a:r>
              <a:rPr lang="en-GB" dirty="0"/>
              <a:t>be </a:t>
            </a:r>
            <a:r>
              <a:rPr lang="en-GB" b="1" dirty="0">
                <a:solidFill>
                  <a:schemeClr val="bg1"/>
                </a:solidFill>
              </a:rPr>
              <a:t>changed</a:t>
            </a:r>
            <a:r>
              <a:rPr lang="en-GB" dirty="0"/>
              <a:t> and </a:t>
            </a:r>
            <a:r>
              <a:rPr lang="en-GB" b="1" dirty="0">
                <a:solidFill>
                  <a:schemeClr val="bg1"/>
                </a:solidFill>
              </a:rPr>
              <a:t>manipulated</a:t>
            </a:r>
          </a:p>
          <a:p>
            <a:pPr>
              <a:spcBef>
                <a:spcPts val="1200"/>
              </a:spcBef>
            </a:pPr>
            <a:r>
              <a:rPr lang="en-GB" dirty="0"/>
              <a:t>May contain </a:t>
            </a:r>
            <a:r>
              <a:rPr lang="en-GB" b="1" dirty="0">
                <a:solidFill>
                  <a:schemeClr val="bg1"/>
                </a:solidFill>
              </a:rPr>
              <a:t>data validation rules</a:t>
            </a:r>
          </a:p>
          <a:p>
            <a:pPr>
              <a:spcBef>
                <a:spcPts val="1200"/>
              </a:spcBef>
            </a:pPr>
            <a:r>
              <a:rPr lang="en-GB" dirty="0"/>
              <a:t>Often </a:t>
            </a:r>
            <a:r>
              <a:rPr lang="en-GB" b="1" dirty="0">
                <a:solidFill>
                  <a:schemeClr val="bg1"/>
                </a:solidFill>
              </a:rPr>
              <a:t>encapsulates</a:t>
            </a:r>
            <a:r>
              <a:rPr lang="en-GB" dirty="0"/>
              <a:t> data </a:t>
            </a:r>
            <a:br>
              <a:rPr lang="en-GB" dirty="0"/>
            </a:br>
            <a:r>
              <a:rPr lang="en-GB" dirty="0"/>
              <a:t>stored in a database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793494-CB6B-451A-B280-0A9A4B38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(Data)</a:t>
            </a:r>
          </a:p>
        </p:txBody>
      </p:sp>
      <p:pic>
        <p:nvPicPr>
          <p:cNvPr id="1026" name="Picture 2" descr="Ð ÐµÐ·ÑÐ»ÑÐ°Ñ Ñ Ð¸Ð·Ð¾Ð±ÑÐ°Ð¶ÐµÐ½Ð¸Ðµ Ð·Ð° model icon">
            <a:extLst>
              <a:ext uri="{FF2B5EF4-FFF2-40B4-BE49-F238E27FC236}">
                <a16:creationId xmlns:a16="http://schemas.microsoft.com/office/drawing/2014/main" id="{A3BED2E5-3709-46ED-B3C4-B1C9EA933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464" y="1412411"/>
            <a:ext cx="2500091" cy="24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914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B4A669-44EC-4C96-8D0A-08BCE09B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58267-E885-46A2-BBA1-EBAA9F52D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53" y="1333735"/>
            <a:ext cx="11534306" cy="5320198"/>
          </a:xfrm>
          <a:prstGeom prst="rect">
            <a:avLst/>
          </a:prstGeom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004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3911</TotalTime>
  <Words>1276</Words>
  <Application>Microsoft Office PowerPoint</Application>
  <PresentationFormat>Widescreen</PresentationFormat>
  <Paragraphs>262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맑은 고딕</vt:lpstr>
      <vt:lpstr>Arial</vt:lpstr>
      <vt:lpstr>Calibri</vt:lpstr>
      <vt:lpstr>Cascadia Mono</vt:lpstr>
      <vt:lpstr>Consolas</vt:lpstr>
      <vt:lpstr>Wingdings</vt:lpstr>
      <vt:lpstr>Wingdings 2</vt:lpstr>
      <vt:lpstr>SoftUni</vt:lpstr>
      <vt:lpstr>Basic Web</vt:lpstr>
      <vt:lpstr>Have a Question?</vt:lpstr>
      <vt:lpstr>Table of Contents</vt:lpstr>
      <vt:lpstr>Model – View – Controller</vt:lpstr>
      <vt:lpstr>MVC</vt:lpstr>
      <vt:lpstr>Controller (Logic)</vt:lpstr>
      <vt:lpstr>View (User Interface) </vt:lpstr>
      <vt:lpstr>Model (Data)</vt:lpstr>
      <vt:lpstr>MVC</vt:lpstr>
      <vt:lpstr>ASP.NET Core Framework</vt:lpstr>
      <vt:lpstr>Web Framework</vt:lpstr>
      <vt:lpstr>ASP.NET Core MVC</vt:lpstr>
      <vt:lpstr>Create ASP.NET Core MVC App: Project Type</vt:lpstr>
      <vt:lpstr>Create ASP.NET MVC App: Choose Template</vt:lpstr>
      <vt:lpstr>The "Privacy" Page in the Browser</vt:lpstr>
      <vt:lpstr>MVC App: What's Inside?</vt:lpstr>
      <vt:lpstr>Controllers in ASP.NET Core</vt:lpstr>
      <vt:lpstr>ASP.NET Core App Routing</vt:lpstr>
      <vt:lpstr>Views in ASP.NET Core</vt:lpstr>
      <vt:lpstr>The "Razor" Syntax (Templating Engine)</vt:lpstr>
      <vt:lpstr>Models in ASP.NET Core</vt:lpstr>
      <vt:lpstr>Example: Number Generator</vt:lpstr>
      <vt:lpstr>Adding Navigation</vt:lpstr>
      <vt:lpstr>Process GET Request</vt:lpstr>
      <vt:lpstr>Create View</vt:lpstr>
      <vt:lpstr>Nums 1 … 10</vt:lpstr>
      <vt:lpstr>Process POST Request (1)</vt:lpstr>
      <vt:lpstr>Process POST Request (2)</vt:lpstr>
      <vt:lpstr>Number Generator</vt:lpstr>
      <vt:lpstr>Summary</vt:lpstr>
      <vt:lpstr>PowerPoint Presentation</vt:lpstr>
      <vt:lpstr>SoftUni Diamond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Fundamentals with C# Basic Web</dc:title>
  <dc:subject>Technology Fundamentals – Practical Training Course @ SoftUni</dc:subject>
  <dc:creator>Software University</dc:creator>
  <cp:keywords>Technology Fundamentals; C#; Technology; Fundamentals; Software University; SoftUni; programming; coding; software development; education; training; course</cp:keywords>
  <dc:description>© SoftUni – https://about.softuni.bg/
© Software University – https://softuni.bg
Copyrighted document. Unauthorized copy, reproduction or use is not permitted.</dc:description>
  <cp:lastModifiedBy>Nebojsa Marjanovic</cp:lastModifiedBy>
  <cp:revision>115</cp:revision>
  <dcterms:created xsi:type="dcterms:W3CDTF">2018-05-23T13:08:44Z</dcterms:created>
  <dcterms:modified xsi:type="dcterms:W3CDTF">2024-11-29T12:47:58Z</dcterms:modified>
  <cp:category>programming;education;software engineering;software development</cp:category>
</cp:coreProperties>
</file>